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6" r:id="rId4"/>
    <p:sldId id="257" r:id="rId5"/>
    <p:sldId id="258" r:id="rId6"/>
    <p:sldId id="268" r:id="rId7"/>
    <p:sldId id="269" r:id="rId8"/>
    <p:sldId id="270" r:id="rId9"/>
    <p:sldId id="271" r:id="rId10"/>
    <p:sldId id="272" r:id="rId11"/>
    <p:sldId id="263" r:id="rId12"/>
    <p:sldId id="273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084CD-B469-4C70-AF17-D653524FC608}" v="1" dt="2021-01-28T20:17:46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3DC084CD-B469-4C70-AF17-D653524FC608}"/>
    <pc:docChg chg="custSel addSld modSld">
      <pc:chgData name="LEOPOLDINA Vitković" userId="de5d8406-09fa-41fa-8d28-8a7ba852ce89" providerId="ADAL" clId="{3DC084CD-B469-4C70-AF17-D653524FC608}" dt="2021-01-28T20:17:46.784" v="7" actId="27636"/>
      <pc:docMkLst>
        <pc:docMk/>
      </pc:docMkLst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2842030287" sldId="256"/>
        </pc:sldMkLst>
      </pc:sldChg>
      <pc:sldChg chg="delSp modSp add mod setBg delDesignElem">
        <pc:chgData name="LEOPOLDINA Vitković" userId="de5d8406-09fa-41fa-8d28-8a7ba852ce89" providerId="ADAL" clId="{3DC084CD-B469-4C70-AF17-D653524FC608}" dt="2021-01-28T20:17:46.737" v="4" actId="27636"/>
        <pc:sldMkLst>
          <pc:docMk/>
          <pc:sldMk cId="1019225026" sldId="257"/>
        </pc:sldMkLst>
        <pc:spChg chg="mod">
          <ac:chgData name="LEOPOLDINA Vitković" userId="de5d8406-09fa-41fa-8d28-8a7ba852ce89" providerId="ADAL" clId="{3DC084CD-B469-4C70-AF17-D653524FC608}" dt="2021-01-28T20:17:46.737" v="4" actId="27636"/>
          <ac:spMkLst>
            <pc:docMk/>
            <pc:sldMk cId="1019225026" sldId="257"/>
            <ac:spMk id="3" creationId="{EB7BA18C-C39A-4FE3-B1AB-AD5B19333580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1019225026" sldId="257"/>
            <ac:spMk id="10" creationId="{CF62D2A7-8207-488C-9F46-316BA81A16C8}"/>
          </ac:spMkLst>
        </pc:spChg>
      </pc:sldChg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2516635830" sldId="258"/>
        </pc:sldMkLst>
      </pc:sldChg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10841615" sldId="266"/>
        </pc:sldMkLst>
      </pc:sldChg>
      <pc:sldChg chg="delSp modSp add mod setBg delDesignElem">
        <pc:chgData name="LEOPOLDINA Vitković" userId="de5d8406-09fa-41fa-8d28-8a7ba852ce89" providerId="ADAL" clId="{3DC084CD-B469-4C70-AF17-D653524FC608}" dt="2021-01-28T20:17:46.753" v="5" actId="27636"/>
        <pc:sldMkLst>
          <pc:docMk/>
          <pc:sldMk cId="3213995921" sldId="267"/>
        </pc:sldMkLst>
        <pc:spChg chg="mod">
          <ac:chgData name="LEOPOLDINA Vitković" userId="de5d8406-09fa-41fa-8d28-8a7ba852ce89" providerId="ADAL" clId="{3DC084CD-B469-4C70-AF17-D653524FC608}" dt="2021-01-28T20:17:46.753" v="5" actId="27636"/>
          <ac:spMkLst>
            <pc:docMk/>
            <pc:sldMk cId="3213995921" sldId="267"/>
            <ac:spMk id="3" creationId="{771BDCC8-6D5A-4CED-B20D-80B45B180D66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3213995921" sldId="267"/>
            <ac:spMk id="14" creationId="{C99A8FB7-A79B-4BC9-9D56-B79587F6AA3E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3213995921" sldId="267"/>
            <ac:spMk id="16" creationId="{B23893E2-3349-46D7-A7AA-B9E447957FB1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3213995921" sldId="267"/>
            <ac:spMk id="18" creationId="{2B7592FE-10D1-4664-B623-353F47C8DF7F}"/>
          </ac:spMkLst>
        </pc:spChg>
      </pc:sldChg>
      <pc:sldChg chg="modSp add mod">
        <pc:chgData name="LEOPOLDINA Vitković" userId="de5d8406-09fa-41fa-8d28-8a7ba852ce89" providerId="ADAL" clId="{3DC084CD-B469-4C70-AF17-D653524FC608}" dt="2021-01-28T20:17:46.769" v="6" actId="27636"/>
        <pc:sldMkLst>
          <pc:docMk/>
          <pc:sldMk cId="796223873" sldId="268"/>
        </pc:sldMkLst>
        <pc:spChg chg="mod">
          <ac:chgData name="LEOPOLDINA Vitković" userId="de5d8406-09fa-41fa-8d28-8a7ba852ce89" providerId="ADAL" clId="{3DC084CD-B469-4C70-AF17-D653524FC608}" dt="2021-01-28T20:17:46.769" v="6" actId="27636"/>
          <ac:spMkLst>
            <pc:docMk/>
            <pc:sldMk cId="796223873" sldId="268"/>
            <ac:spMk id="3" creationId="{10B9055F-2C90-475B-99A2-53E4C8763D17}"/>
          </ac:spMkLst>
        </pc:spChg>
      </pc:sldChg>
      <pc:sldChg chg="modSp add mod">
        <pc:chgData name="LEOPOLDINA Vitković" userId="de5d8406-09fa-41fa-8d28-8a7ba852ce89" providerId="ADAL" clId="{3DC084CD-B469-4C70-AF17-D653524FC608}" dt="2021-01-28T20:17:46.784" v="7" actId="27636"/>
        <pc:sldMkLst>
          <pc:docMk/>
          <pc:sldMk cId="3813305847" sldId="269"/>
        </pc:sldMkLst>
        <pc:spChg chg="mod">
          <ac:chgData name="LEOPOLDINA Vitković" userId="de5d8406-09fa-41fa-8d28-8a7ba852ce89" providerId="ADAL" clId="{3DC084CD-B469-4C70-AF17-D653524FC608}" dt="2021-01-28T20:17:46.784" v="7" actId="27636"/>
          <ac:spMkLst>
            <pc:docMk/>
            <pc:sldMk cId="3813305847" sldId="269"/>
            <ac:spMk id="3" creationId="{506C4A16-EC9B-486E-82A4-BAA8CB18CFB9}"/>
          </ac:spMkLst>
        </pc:spChg>
      </pc:sldChg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3357510562" sldId="270"/>
        </pc:sldMkLst>
      </pc:sldChg>
      <pc:sldChg chg="delSp add setBg delDesignElem">
        <pc:chgData name="LEOPOLDINA Vitković" userId="de5d8406-09fa-41fa-8d28-8a7ba852ce89" providerId="ADAL" clId="{3DC084CD-B469-4C70-AF17-D653524FC608}" dt="2021-01-28T20:17:46.621" v="3"/>
        <pc:sldMkLst>
          <pc:docMk/>
          <pc:sldMk cId="93928727" sldId="271"/>
        </pc:sldMkLst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93928727" sldId="271"/>
            <ac:spMk id="13" creationId="{2EEE8F11-3582-44B7-9869-F2D26D7DD9D4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93928727" sldId="271"/>
            <ac:spMk id="15" creationId="{2141F1CC-6A53-4BCF-9127-AABB52E2497E}"/>
          </ac:spMkLst>
        </pc:spChg>
        <pc:spChg chg="del">
          <ac:chgData name="LEOPOLDINA Vitković" userId="de5d8406-09fa-41fa-8d28-8a7ba852ce89" providerId="ADAL" clId="{3DC084CD-B469-4C70-AF17-D653524FC608}" dt="2021-01-28T20:17:46.621" v="3"/>
          <ac:spMkLst>
            <pc:docMk/>
            <pc:sldMk cId="93928727" sldId="271"/>
            <ac:spMk id="17" creationId="{561B2B49-7142-4CA8-A929-4671548E6A5A}"/>
          </ac:spMkLst>
        </pc:spChg>
      </pc:sldChg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1645453970" sldId="272"/>
        </pc:sldMkLst>
      </pc:sldChg>
      <pc:sldChg chg="add">
        <pc:chgData name="LEOPOLDINA Vitković" userId="de5d8406-09fa-41fa-8d28-8a7ba852ce89" providerId="ADAL" clId="{3DC084CD-B469-4C70-AF17-D653524FC608}" dt="2021-01-28T20:17:46.621" v="3"/>
        <pc:sldMkLst>
          <pc:docMk/>
          <pc:sldMk cId="220830017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66531-2E20-4CB8-B36C-423453FC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A931A8-9D40-4C01-8CC2-B2D27CF1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C110C2-92E0-41B2-A2AA-D6D2E4BE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E14-846F-4BEB-96E2-D4EB4132779B}" type="datetimeFigureOut">
              <a:rPr lang="hr-HR" smtClean="0"/>
              <a:pPr/>
              <a:t>17.8.2021.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D8BF653-39EB-49DC-B10B-4573C144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A1B409-CF19-4C1E-B0C6-9A181CC9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0EC5-5C16-4E6E-8B0A-E22118E173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28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8a0184b0-f54a-421e-87ce-d863b3179172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a0184b0-f54a-421e-87ce-d863b3179172/" TargetMode="External"/><Relationship Id="rId2" Type="http://schemas.openxmlformats.org/officeDocument/2006/relationships/hyperlink" Target="https://learningapps.org/watch?v=po0yxemqj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a0184b0-f54a-421e-87ce-d863b317917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F36295-19EE-4566-B6EC-987B0FA7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0622" y="3298762"/>
            <a:ext cx="3977894" cy="6752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 b="1" dirty="0"/>
              <a:t>Što me štiti od okoliša</a:t>
            </a:r>
            <a:endParaRPr lang="hr-HR" dirty="0"/>
          </a:p>
        </p:txBody>
      </p:sp>
      <p:pic>
        <p:nvPicPr>
          <p:cNvPr id="6" name="Slika 5" descr="Slika na kojoj se prikazuje osoba, na zatvorenom, tamno&#10;&#10;Opis je automatski generiran">
            <a:extLst>
              <a:ext uri="{FF2B5EF4-FFF2-40B4-BE49-F238E27FC236}">
                <a16:creationId xmlns:a16="http://schemas.microsoft.com/office/drawing/2014/main" xmlns="" id="{4696DEDD-BD0F-4086-97CA-8B03A385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4" y="1143131"/>
            <a:ext cx="6517687" cy="48882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890F18-5E83-49CF-8A31-928ABE58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99690"/>
            <a:ext cx="12192000" cy="1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03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1AF28D7-68B1-43ED-8B65-E9DC27CC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89" y="1944128"/>
            <a:ext cx="8680734" cy="46810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Vizalno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+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Zanimljivosti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Kako je građena koža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RB str. 76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Tko i što me bocka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RB str. 76</a:t>
            </a:r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dirty="0"/>
              <a:t>DDS Istraži: </a:t>
            </a:r>
            <a:r>
              <a:rPr lang="hr-HR" i="1" dirty="0">
                <a:hlinkClick r:id="rId2"/>
              </a:rPr>
              <a:t>Toplo ili hladno uz masnu rukavicu</a:t>
            </a:r>
            <a:r>
              <a:rPr lang="hr-HR" i="1" dirty="0"/>
              <a:t>   </a:t>
            </a:r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F71B4D7-9E81-418A-A103-662222D1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89" y="1243077"/>
            <a:ext cx="627200" cy="7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3191BF3-50D6-46EE-97B8-31BF7E7FA335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78882" y="2796799"/>
            <a:ext cx="627200" cy="52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69D20BA-BF39-40AD-937B-289103CEC8A0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3269" y="4284666"/>
            <a:ext cx="627200" cy="5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096FE4A-2B6E-4392-B4F3-4EB3A2919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764" y="5121523"/>
            <a:ext cx="83940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4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3B7E9DA4-EBEE-4CB5-A44F-439BF6463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490" y="1272551"/>
            <a:ext cx="10051020" cy="5325197"/>
          </a:xfrm>
        </p:spPr>
      </p:pic>
    </p:spTree>
    <p:extLst>
      <p:ext uri="{BB962C8B-B14F-4D97-AF65-F5344CB8AC3E}">
        <p14:creationId xmlns:p14="http://schemas.microsoft.com/office/powerpoint/2010/main" xmlns="" val="222899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477741" y="2121343"/>
            <a:ext cx="11268782" cy="4212861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C5E4FE4-0892-401A-B9D9-62554AEB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95" y="2230915"/>
            <a:ext cx="10187609" cy="4971015"/>
          </a:xfrm>
        </p:spPr>
        <p:txBody>
          <a:bodyPr/>
          <a:lstStyle/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Provjeri </a:t>
            </a:r>
            <a:r>
              <a:rPr lang="hr-HR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znanje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 </a:t>
            </a:r>
            <a:r>
              <a:rPr lang="hr-HR" dirty="0">
                <a:hlinkClick r:id="rId2"/>
              </a:rPr>
              <a:t>Građa kože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dirty="0">
                <a:hlinkClick r:id="rId3"/>
              </a:rPr>
              <a:t>Provjeri znanje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8E823EC-7069-426A-81B2-7B9AF01F17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9838" y="1752051"/>
            <a:ext cx="856651" cy="738583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DC84D44-FC2F-420D-B553-374F1A41FEF0}"/>
              </a:ext>
            </a:extLst>
          </p:cNvPr>
          <p:cNvSpPr txBox="1"/>
          <p:nvPr/>
        </p:nvSpPr>
        <p:spPr>
          <a:xfrm>
            <a:off x="4196201" y="1241142"/>
            <a:ext cx="306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Provjeri znanje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9572233-3084-425C-9866-7F4490806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247" y="2315721"/>
            <a:ext cx="1545754" cy="15457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9AADA51-067A-4B09-866C-1829E7B6D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456" y="4367365"/>
            <a:ext cx="1623490" cy="16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3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D499A3D4-9C34-46A6-802E-38845DF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423269"/>
            <a:ext cx="11184988" cy="770868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/>
              <a:t>Zašto pri izradi osobne iskaznice dajemo svoj otisak prsta?</a:t>
            </a:r>
          </a:p>
        </p:txBody>
      </p:sp>
      <p:pic>
        <p:nvPicPr>
          <p:cNvPr id="9" name="Rezervirano mjesto sadržaja 8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B61FD566-154D-4115-A341-6BB1276A7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616" y="2194137"/>
            <a:ext cx="2753500" cy="4029513"/>
          </a:xfrm>
        </p:spPr>
      </p:pic>
    </p:spTree>
    <p:extLst>
      <p:ext uri="{BB962C8B-B14F-4D97-AF65-F5344CB8AC3E}">
        <p14:creationId xmlns:p14="http://schemas.microsoft.com/office/powerpoint/2010/main" xmlns="" val="21431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EFFE827-1B34-4F45-B2F3-76B1A691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9" y="2489978"/>
            <a:ext cx="4989342" cy="3756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Čovjekov najveći organ </a:t>
            </a:r>
            <a:r>
              <a:rPr lang="hr-HR" sz="3200" dirty="0" smtClean="0"/>
              <a:t>2 m</a:t>
            </a:r>
            <a:r>
              <a:rPr lang="hr-HR" sz="3200" baseline="30000" dirty="0" smtClean="0"/>
              <a:t>2</a:t>
            </a:r>
            <a:r>
              <a:rPr lang="hr-HR" sz="3200" dirty="0" smtClean="0"/>
              <a:t> 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 smtClean="0"/>
              <a:t>Teška </a:t>
            </a:r>
            <a:r>
              <a:rPr lang="hr-HR" sz="3200" dirty="0" smtClean="0"/>
              <a:t>oko 4 – 5 </a:t>
            </a:r>
            <a:r>
              <a:rPr lang="hr-HR" sz="3200" dirty="0" smtClean="0"/>
              <a:t>kg </a:t>
            </a:r>
          </a:p>
          <a:p>
            <a:pPr>
              <a:lnSpc>
                <a:spcPct val="150000"/>
              </a:lnSpc>
            </a:pPr>
            <a:r>
              <a:rPr lang="hr-HR" sz="3200" dirty="0" smtClean="0"/>
              <a:t>Komunicira </a:t>
            </a:r>
            <a:r>
              <a:rPr lang="hr-HR" sz="3200" dirty="0"/>
              <a:t>s okolinom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Izlučuje štetne tvari</a:t>
            </a:r>
          </a:p>
          <a:p>
            <a:endParaRPr lang="hr-HR" sz="1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25C8D6C-583D-4848-B4CB-D3EEAE1C06DE}"/>
              </a:ext>
            </a:extLst>
          </p:cNvPr>
          <p:cNvSpPr txBox="1"/>
          <p:nvPr/>
        </p:nvSpPr>
        <p:spPr>
          <a:xfrm>
            <a:off x="6781800" y="1506043"/>
            <a:ext cx="2479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/>
              <a:t>Koža </a:t>
            </a:r>
            <a:endParaRPr lang="hr-HR" sz="3600" dirty="0"/>
          </a:p>
        </p:txBody>
      </p:sp>
      <p:pic>
        <p:nvPicPr>
          <p:cNvPr id="7" name="Slika 6" descr="Slika na kojoj se prikazuje narančasto, na zatvorenom&#10;&#10;Opis je automatski generiran">
            <a:extLst>
              <a:ext uri="{FF2B5EF4-FFF2-40B4-BE49-F238E27FC236}">
                <a16:creationId xmlns:a16="http://schemas.microsoft.com/office/drawing/2014/main" xmlns="" id="{BF3B6BB5-DD15-4AE8-AA0A-D56EBDBDC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50" r="4113" b="1"/>
          <a:stretch/>
        </p:blipFill>
        <p:spPr>
          <a:xfrm>
            <a:off x="621230" y="1260352"/>
            <a:ext cx="5137902" cy="52471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0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DDCF22-4D5A-445F-81CE-824D7AF7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868" y="1253362"/>
            <a:ext cx="4064175" cy="1325563"/>
          </a:xfrm>
        </p:spPr>
        <p:txBody>
          <a:bodyPr>
            <a:normAutofit/>
          </a:bodyPr>
          <a:lstStyle/>
          <a:p>
            <a:r>
              <a:rPr lang="hr-HR" b="1" dirty="0"/>
              <a:t>Koža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7BA18C-C39A-4FE3-B1AB-AD5B1933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868" y="2344994"/>
            <a:ext cx="5123834" cy="4194026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Štiti od vanjskih utjecaja </a:t>
            </a:r>
          </a:p>
          <a:p>
            <a:pPr>
              <a:lnSpc>
                <a:spcPct val="150000"/>
              </a:lnSpc>
            </a:pPr>
            <a:r>
              <a:rPr lang="hr-HR" dirty="0"/>
              <a:t>Regulacija tjelesne temperature</a:t>
            </a:r>
          </a:p>
          <a:p>
            <a:pPr>
              <a:lnSpc>
                <a:spcPct val="150000"/>
              </a:lnSpc>
            </a:pPr>
            <a:r>
              <a:rPr lang="hr-HR" dirty="0"/>
              <a:t>Osjetila</a:t>
            </a:r>
          </a:p>
          <a:p>
            <a:pPr>
              <a:lnSpc>
                <a:spcPct val="150000"/>
              </a:lnSpc>
            </a:pPr>
            <a:r>
              <a:rPr lang="hr-HR" dirty="0"/>
              <a:t>Skladište masti </a:t>
            </a:r>
          </a:p>
          <a:p>
            <a:pPr>
              <a:lnSpc>
                <a:spcPct val="150000"/>
              </a:lnSpc>
            </a:pPr>
            <a:r>
              <a:rPr lang="hr-HR" dirty="0"/>
              <a:t>Proizvodi vitamin D</a:t>
            </a:r>
          </a:p>
        </p:txBody>
      </p:sp>
      <p:pic>
        <p:nvPicPr>
          <p:cNvPr id="8" name="Slika 7" descr="Slika na kojoj se prikazuje oči, gledanje, zatvoreno, nošenje&#10;&#10;Opis je automatski generiran">
            <a:extLst>
              <a:ext uri="{FF2B5EF4-FFF2-40B4-BE49-F238E27FC236}">
                <a16:creationId xmlns:a16="http://schemas.microsoft.com/office/drawing/2014/main" xmlns="" id="{B18A3B4C-FD1F-4848-AF6E-36D978C4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6" y="2117203"/>
            <a:ext cx="5938554" cy="41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076CFC-01F4-47A2-BA59-2FDCFF2A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DEAFE7-15C7-4B4D-9575-16FE8ADF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3707" y="1591266"/>
            <a:ext cx="6937578" cy="5355514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A5C584E-B0D3-4004-927A-51C8C637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959" y="1156783"/>
            <a:ext cx="2836481" cy="643882"/>
          </a:xfrm>
        </p:spPr>
        <p:txBody>
          <a:bodyPr>
            <a:normAutofit/>
          </a:bodyPr>
          <a:lstStyle/>
          <a:p>
            <a:r>
              <a:rPr lang="hr-HR" b="1" dirty="0"/>
              <a:t>Građa kože</a:t>
            </a:r>
          </a:p>
        </p:txBody>
      </p:sp>
    </p:spTree>
    <p:extLst>
      <p:ext uri="{BB962C8B-B14F-4D97-AF65-F5344CB8AC3E}">
        <p14:creationId xmlns:p14="http://schemas.microsoft.com/office/powerpoint/2010/main" xmlns="" val="251663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B9055F-2C90-475B-99A2-53E4C876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156" y="1774763"/>
            <a:ext cx="6391422" cy="30552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000" b="1" dirty="0"/>
              <a:t>MELANIN</a:t>
            </a:r>
            <a:r>
              <a:rPr lang="hr-HR" sz="3000" dirty="0"/>
              <a:t> – pigment koji daje boju koži </a:t>
            </a:r>
          </a:p>
          <a:p>
            <a:pPr>
              <a:lnSpc>
                <a:spcPct val="150000"/>
              </a:lnSpc>
            </a:pPr>
            <a:r>
              <a:rPr lang="hr-HR" sz="3000" dirty="0"/>
              <a:t>Štiti jezgru stanice od UV zračenja</a:t>
            </a:r>
            <a:r>
              <a:rPr lang="hr-HR" dirty="0"/>
              <a:t>	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273F9B-A0E5-41C1-9A3E-FCCA8A2B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" y="1191635"/>
            <a:ext cx="3605599" cy="272204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5946F2D-4866-41A3-B9D8-1711CD879025}"/>
              </a:ext>
            </a:extLst>
          </p:cNvPr>
          <p:cNvSpPr txBox="1"/>
          <p:nvPr/>
        </p:nvSpPr>
        <p:spPr>
          <a:xfrm>
            <a:off x="5505156" y="5582769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3"/>
              </a:rPr>
              <a:t>Vizalno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70C0"/>
                </a:solidFill>
              </a:rPr>
              <a:t>+</a:t>
            </a:r>
            <a:endParaRPr lang="hr-HR" sz="2400" dirty="0"/>
          </a:p>
          <a:p>
            <a:pPr marL="0" indent="0">
              <a:buNone/>
            </a:pPr>
            <a:r>
              <a:rPr lang="hr-HR" sz="2400" dirty="0">
                <a:hlinkClick r:id="rId3"/>
              </a:rPr>
              <a:t>Zanimljivosti</a:t>
            </a:r>
            <a:endParaRPr lang="hr-HR" sz="2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39D2220-0823-486F-9D87-B9E50BBA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501" y="4681603"/>
            <a:ext cx="627200" cy="7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Slika na kojoj se prikazuje objekt na otvorenom&#10;&#10;Opis je automatski generiran">
            <a:extLst>
              <a:ext uri="{FF2B5EF4-FFF2-40B4-BE49-F238E27FC236}">
                <a16:creationId xmlns:a16="http://schemas.microsoft.com/office/drawing/2014/main" xmlns="" id="{6A4AB44E-CFB7-428D-A957-304D3D9CE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23" y="3609958"/>
            <a:ext cx="3185947" cy="31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2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6C4A16-EC9B-486E-82A4-BAA8CB18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280159"/>
            <a:ext cx="11662117" cy="51487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b="1" dirty="0">
                <a:solidFill>
                  <a:srgbClr val="FF0000"/>
                </a:solidFill>
              </a:rPr>
              <a:t>LOJ</a:t>
            </a:r>
            <a:r>
              <a:rPr lang="hr-HR" b="1" dirty="0"/>
              <a:t> </a:t>
            </a:r>
          </a:p>
          <a:p>
            <a:pPr>
              <a:lnSpc>
                <a:spcPct val="160000"/>
              </a:lnSpc>
            </a:pPr>
            <a:r>
              <a:rPr lang="hr-HR" dirty="0"/>
              <a:t>Daje koži i dlakama elastičnost i gipkost </a:t>
            </a:r>
          </a:p>
          <a:p>
            <a:pPr>
              <a:lnSpc>
                <a:spcPct val="160000"/>
              </a:lnSpc>
            </a:pPr>
            <a:r>
              <a:rPr lang="hr-HR" dirty="0"/>
              <a:t>Održava kožu mekom, vodonepropusnom, sprječava razvoj mikroorganizama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/>
              <a:t> </a:t>
            </a:r>
            <a:r>
              <a:rPr lang="hr-HR" b="1" dirty="0">
                <a:solidFill>
                  <a:srgbClr val="FFC000"/>
                </a:solidFill>
              </a:rPr>
              <a:t>ZNOJ</a:t>
            </a:r>
            <a:r>
              <a:rPr lang="hr-HR" dirty="0"/>
              <a:t> </a:t>
            </a:r>
          </a:p>
          <a:p>
            <a:pPr>
              <a:lnSpc>
                <a:spcPct val="160000"/>
              </a:lnSpc>
            </a:pPr>
            <a:r>
              <a:rPr lang="hr-HR" dirty="0"/>
              <a:t>Izlučuje štetne tvari</a:t>
            </a:r>
          </a:p>
          <a:p>
            <a:pPr>
              <a:lnSpc>
                <a:spcPct val="160000"/>
              </a:lnSpc>
            </a:pPr>
            <a:r>
              <a:rPr lang="hr-HR" dirty="0"/>
              <a:t>Dublji slojevi usmine </a:t>
            </a:r>
            <a:r>
              <a:rPr lang="hr-HR" dirty="0">
                <a:solidFill>
                  <a:srgbClr val="92D050"/>
                </a:solidFill>
              </a:rPr>
              <a:t>– </a:t>
            </a:r>
            <a:r>
              <a:rPr lang="hr-HR" b="1" dirty="0">
                <a:solidFill>
                  <a:srgbClr val="92D050"/>
                </a:solidFill>
              </a:rPr>
              <a:t>OSJETILA ZA DODIR, BOL, TOPLINU I HLADNOĆU</a:t>
            </a:r>
            <a:endParaRPr lang="hr-HR" dirty="0">
              <a:solidFill>
                <a:srgbClr val="92D050"/>
              </a:solidFill>
            </a:endParaRPr>
          </a:p>
          <a:p>
            <a:pPr>
              <a:lnSpc>
                <a:spcPct val="160000"/>
              </a:lnSpc>
            </a:pPr>
            <a:r>
              <a:rPr lang="hr-HR" dirty="0"/>
              <a:t> Iz usmine izrastaju </a:t>
            </a:r>
            <a:r>
              <a:rPr lang="hr-HR" b="1" dirty="0">
                <a:solidFill>
                  <a:srgbClr val="00B0F0"/>
                </a:solidFill>
              </a:rPr>
              <a:t>NOKTI</a:t>
            </a:r>
            <a:r>
              <a:rPr lang="hr-HR" dirty="0"/>
              <a:t> – debeli sloj rožnatih stanica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133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814658-D0AF-44DB-98D6-A780018F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1138848"/>
            <a:ext cx="7049086" cy="973345"/>
          </a:xfrm>
        </p:spPr>
        <p:txBody>
          <a:bodyPr>
            <a:normAutofit/>
          </a:bodyPr>
          <a:lstStyle/>
          <a:p>
            <a:r>
              <a:rPr lang="hr-HR" sz="4000" b="1" dirty="0"/>
              <a:t>Regulacija tjelesne temperature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FB7605-F917-4916-9EB9-8B640EE4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820" y="1829552"/>
            <a:ext cx="7822809" cy="4605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b="1" dirty="0"/>
              <a:t>VRUĆE</a:t>
            </a:r>
          </a:p>
          <a:p>
            <a:pPr>
              <a:lnSpc>
                <a:spcPct val="150000"/>
              </a:lnSpc>
            </a:pPr>
            <a:r>
              <a:rPr lang="hr-HR" dirty="0"/>
              <a:t>Znoj – isparava i višak topline predaje u okolinu</a:t>
            </a:r>
          </a:p>
          <a:p>
            <a:pPr>
              <a:lnSpc>
                <a:spcPct val="150000"/>
              </a:lnSpc>
            </a:pPr>
            <a:r>
              <a:rPr lang="hr-HR" dirty="0"/>
              <a:t>Kapilare se šire – više krvi dolazi na površinu kože i višak topline odlazi u okolinu (crvenimo se)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/>
              <a:t>HLADNO</a:t>
            </a:r>
          </a:p>
          <a:p>
            <a:pPr>
              <a:lnSpc>
                <a:spcPct val="150000"/>
              </a:lnSpc>
            </a:pPr>
            <a:r>
              <a:rPr lang="hr-HR" dirty="0"/>
              <a:t>Kapilare su stegnute kako ne bi gubile toplinu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lika na kojoj se prikazuje torta, čokolada, hrana, na zatvorenom&#10;&#10;Opis je automatski generiran">
            <a:extLst>
              <a:ext uri="{FF2B5EF4-FFF2-40B4-BE49-F238E27FC236}">
                <a16:creationId xmlns:a16="http://schemas.microsoft.com/office/drawing/2014/main" xmlns="" id="{3864B519-854E-4DFB-A9AD-C7723895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42" y="1273828"/>
            <a:ext cx="3613252" cy="3146507"/>
          </a:xfrm>
          <a:prstGeom prst="rect">
            <a:avLst/>
          </a:prstGeom>
        </p:spPr>
      </p:pic>
      <p:pic>
        <p:nvPicPr>
          <p:cNvPr id="5" name="Slika 4" descr="Slika na kojoj se prikazuje torta, čokolada, hrana, na zatvorenom&#10;&#10;Opis je automatski generiran">
            <a:extLst>
              <a:ext uri="{FF2B5EF4-FFF2-40B4-BE49-F238E27FC236}">
                <a16:creationId xmlns:a16="http://schemas.microsoft.com/office/drawing/2014/main" xmlns="" id="{B83B4F45-406C-438A-A050-B109BCD9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42" y="3429000"/>
            <a:ext cx="3613252" cy="31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5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DE91B1-0E84-4907-B419-E67051F2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206" y="1986397"/>
            <a:ext cx="5424263" cy="404170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Dlake i kosa – izolator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Masno tkivo – izolator i skladište energije</a:t>
            </a:r>
          </a:p>
        </p:txBody>
      </p:sp>
      <p:pic>
        <p:nvPicPr>
          <p:cNvPr id="11" name="Slika 10" descr="Slika na kojoj se prikazuje naranče, narančasto, svježe&#10;&#10;Opis je automatski generiran">
            <a:extLst>
              <a:ext uri="{FF2B5EF4-FFF2-40B4-BE49-F238E27FC236}">
                <a16:creationId xmlns:a16="http://schemas.microsoft.com/office/drawing/2014/main" xmlns="" id="{61B6ECFF-52DD-4DFC-9CCB-C66A6DB7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9" y="1723843"/>
            <a:ext cx="4655426" cy="3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176</Words>
  <Application>Microsoft Office PowerPoint</Application>
  <PresentationFormat>Custom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Office Theme</vt:lpstr>
      <vt:lpstr>Što me štiti od okoliša</vt:lpstr>
      <vt:lpstr>Zašto pri izradi osobne iskaznice dajemo svoj otisak prsta?</vt:lpstr>
      <vt:lpstr>Slide 3</vt:lpstr>
      <vt:lpstr>Koža </vt:lpstr>
      <vt:lpstr>Građa kože</vt:lpstr>
      <vt:lpstr>Slide 6</vt:lpstr>
      <vt:lpstr>Slide 7</vt:lpstr>
      <vt:lpstr>Regulacija tjelesne temperature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41</cp:revision>
  <dcterms:created xsi:type="dcterms:W3CDTF">2021-01-04T08:54:24Z</dcterms:created>
  <dcterms:modified xsi:type="dcterms:W3CDTF">2021-08-17T09:41:16Z</dcterms:modified>
</cp:coreProperties>
</file>